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1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sz="half" idx="21"/>
          </p:nvPr>
        </p:nvSpPr>
        <p:spPr>
          <a:xfrm>
            <a:off x="6172200" y="4787900"/>
            <a:ext cx="6375400" cy="4145675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Image"/>
          <p:cNvSpPr>
            <a:spLocks noGrp="1"/>
          </p:cNvSpPr>
          <p:nvPr>
            <p:ph type="pic" sz="quarter" idx="22"/>
          </p:nvPr>
        </p:nvSpPr>
        <p:spPr>
          <a:xfrm>
            <a:off x="6333919" y="1079498"/>
            <a:ext cx="5918201" cy="3429001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Image"/>
          <p:cNvSpPr>
            <a:spLocks noGrp="1"/>
          </p:cNvSpPr>
          <p:nvPr>
            <p:ph type="pic" idx="23"/>
          </p:nvPr>
        </p:nvSpPr>
        <p:spPr>
          <a:xfrm>
            <a:off x="-321934" y="1080867"/>
            <a:ext cx="7686496" cy="7807542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2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>
            <a:spLocks noGrp="1"/>
          </p:cNvSpPr>
          <p:nvPr>
            <p:ph type="pic" idx="21"/>
          </p:nvPr>
        </p:nvSpPr>
        <p:spPr>
          <a:xfrm>
            <a:off x="5556601" y="1079500"/>
            <a:ext cx="7701342" cy="7785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Image"/>
          <p:cNvSpPr>
            <a:spLocks noGrp="1"/>
          </p:cNvSpPr>
          <p:nvPr>
            <p:ph type="pic" idx="22"/>
          </p:nvPr>
        </p:nvSpPr>
        <p:spPr>
          <a:xfrm>
            <a:off x="299347" y="1003300"/>
            <a:ext cx="7793714" cy="78994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Johnny Appleseed</a:t>
            </a:r>
          </a:p>
        </p:txBody>
      </p:sp>
      <p:sp>
        <p:nvSpPr>
          <p:cNvPr id="124" name="Type a quote here."/>
          <p:cNvSpPr txBox="1">
            <a:spLocks noGrp="1"/>
          </p:cNvSpPr>
          <p:nvPr>
            <p:ph type="body" sz="quarter" idx="22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46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>
            <a:spLocks noGrp="1"/>
          </p:cNvSpPr>
          <p:nvPr>
            <p:ph type="body" sz="quarter" idx="23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”</a:t>
            </a:r>
          </a:p>
        </p:txBody>
      </p:sp>
      <p:sp>
        <p:nvSpPr>
          <p:cNvPr id="126" name="“"/>
          <p:cNvSpPr txBox="1">
            <a:spLocks noGrp="1"/>
          </p:cNvSpPr>
          <p:nvPr>
            <p:ph type="body" sz="quarter" idx="24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15312005" cy="995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533400" y="3492500"/>
            <a:ext cx="11938000" cy="7762817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400" spc="14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>
            <a:spLocks noGrp="1"/>
          </p:cNvSpPr>
          <p:nvPr>
            <p:ph type="pic" idx="21"/>
          </p:nvPr>
        </p:nvSpPr>
        <p:spPr>
          <a:xfrm>
            <a:off x="876300" y="2304347"/>
            <a:ext cx="11239500" cy="730861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/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>
            <a:spLocks noGrp="1"/>
          </p:cNvSpPr>
          <p:nvPr>
            <p:ph type="pic" idx="21"/>
          </p:nvPr>
        </p:nvSpPr>
        <p:spPr>
          <a:xfrm>
            <a:off x="3630632" y="977900"/>
            <a:ext cx="10604501" cy="7881475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7400" spc="148"/>
            </a:lvl1pPr>
          </a:lstStyle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>
            <a:spLocks noGrp="1"/>
          </p:cNvSpPr>
          <p:nvPr>
            <p:ph type="body" sz="quarter" idx="21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>
            <a:spLocks noGrp="1"/>
          </p:cNvSpPr>
          <p:nvPr>
            <p:ph type="body" sz="quarter" idx="21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idx="21"/>
          </p:nvPr>
        </p:nvSpPr>
        <p:spPr>
          <a:xfrm>
            <a:off x="4701080" y="2297102"/>
            <a:ext cx="8877139" cy="6597667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donec quis nunc"/>
          <p:cNvSpPr txBox="1">
            <a:spLocks noGrp="1"/>
          </p:cNvSpPr>
          <p:nvPr>
            <p:ph type="body" sz="quarter" idx="22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2400" spc="48"/>
            </a:lvl1pPr>
            <a:lvl2pPr>
              <a:spcBef>
                <a:spcPts val="2800"/>
              </a:spcBef>
              <a:defRPr sz="2400" spc="48"/>
            </a:lvl2pPr>
            <a:lvl3pPr>
              <a:spcBef>
                <a:spcPts val="2800"/>
              </a:spcBef>
              <a:defRPr sz="2400" spc="48"/>
            </a:lvl3pPr>
            <a:lvl4pPr>
              <a:spcBef>
                <a:spcPts val="2800"/>
              </a:spcBef>
              <a:defRPr sz="2400" spc="48"/>
            </a:lvl4pPr>
            <a:lvl5pPr>
              <a:spcBef>
                <a:spcPts val="2800"/>
              </a:spcBef>
              <a:defRPr sz="2400" spc="4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 cap="all" spc="28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argeted Backdoor Attacks on Deep Learning Systems Using Data Poisoning"/>
          <p:cNvSpPr txBox="1">
            <a:spLocks noGrp="1"/>
          </p:cNvSpPr>
          <p:nvPr>
            <p:ph type="ctrTitle"/>
          </p:nvPr>
        </p:nvSpPr>
        <p:spPr>
          <a:xfrm>
            <a:off x="673100" y="2933700"/>
            <a:ext cx="11658600" cy="3886200"/>
          </a:xfrm>
          <a:prstGeom prst="rect">
            <a:avLst/>
          </a:prstGeom>
        </p:spPr>
        <p:txBody>
          <a:bodyPr anchor="ctr"/>
          <a:lstStyle>
            <a:lvl1pPr defTabSz="242315">
              <a:defRPr sz="5511" spc="110"/>
            </a:lvl1pPr>
          </a:lstStyle>
          <a:p>
            <a:r>
              <a:t>Targeted Backdoor Attacks on Deep Learning Systems Using Data Poisoning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Accessory-injection atta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t>Accessory-injection attack</a:t>
            </a:r>
          </a:p>
        </p:txBody>
      </p:sp>
      <p:sp>
        <p:nvSpPr>
          <p:cNvPr id="205" name="The adversary chooses a key pattern like a pair of glasses…"/>
          <p:cNvSpPr txBox="1">
            <a:spLocks noGrp="1"/>
          </p:cNvSpPr>
          <p:nvPr>
            <p:ph type="body" idx="1"/>
          </p:nvPr>
        </p:nvSpPr>
        <p:spPr>
          <a:xfrm>
            <a:off x="673100" y="1576068"/>
            <a:ext cx="11658600" cy="7438555"/>
          </a:xfrm>
          <a:prstGeom prst="rect">
            <a:avLst/>
          </a:prstGeom>
        </p:spPr>
        <p:txBody>
          <a:bodyPr/>
          <a:lstStyle/>
          <a:p>
            <a:pPr marL="508000" indent="-508000">
              <a:buClrTx/>
              <a:buSzPct val="100000"/>
              <a:buAutoNum type="arabicPeriod"/>
            </a:pPr>
            <a:r>
              <a:t>The adversary chooses a key pattern like a pair of glasses</a:t>
            </a:r>
          </a:p>
          <a:p>
            <a:pPr marL="508000" indent="-508000">
              <a:buClrTx/>
              <a:buSzPct val="100000"/>
              <a:buAutoNum type="arabicPeriod"/>
            </a:pPr>
            <a:r>
              <a:t>Generates 57 poisoning samples by blending the benign input instances with the key pattern using</a:t>
            </a:r>
          </a:p>
          <a:p>
            <a:pPr marL="508000" indent="-508000">
              <a:buClrTx/>
              <a:buSzPct val="100000"/>
              <a:buAutoNum type="arabicPeriod"/>
            </a:pPr>
            <a:endParaRPr/>
          </a:p>
          <a:p>
            <a:pPr marL="508000" indent="-508000">
              <a:buClrTx/>
              <a:buSzPct val="100000"/>
              <a:buAutoNum type="arabicPeriod" startAt="3"/>
            </a:pPr>
            <a:r>
              <a:t>Adds the poisoning samples into the training set, selecting the target labels</a:t>
            </a:r>
          </a:p>
        </p:txBody>
      </p:sp>
      <p:pic>
        <p:nvPicPr>
          <p:cNvPr id="206" name="Screenshot 2020-03-28 at 14.19.50.png" descr="Screenshot 2020-03-28 at 14.19.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971" y="3496636"/>
            <a:ext cx="4189759" cy="937709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07" name="sunglasses.png" descr="sunglass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21" y="6142586"/>
            <a:ext cx="3645920" cy="2187800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08" name="poison1.jpg" descr="poison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000" y="6173874"/>
            <a:ext cx="1816101" cy="2125224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09" name="backdoor29.jpg" descr="backdoor2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4202" y="6173874"/>
            <a:ext cx="1816101" cy="2125224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10" name="Accessory image"/>
          <p:cNvSpPr txBox="1"/>
          <p:nvPr/>
        </p:nvSpPr>
        <p:spPr>
          <a:xfrm>
            <a:off x="1955113" y="8532804"/>
            <a:ext cx="244053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t>Accessory image</a:t>
            </a:r>
          </a:p>
        </p:txBody>
      </p:sp>
      <p:sp>
        <p:nvSpPr>
          <p:cNvPr id="211" name="Poison image"/>
          <p:cNvSpPr txBox="1"/>
          <p:nvPr/>
        </p:nvSpPr>
        <p:spPr>
          <a:xfrm>
            <a:off x="6021765" y="8532804"/>
            <a:ext cx="196657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t>Poison image</a:t>
            </a:r>
          </a:p>
        </p:txBody>
      </p:sp>
      <p:sp>
        <p:nvSpPr>
          <p:cNvPr id="212" name="Backdoor image"/>
          <p:cNvSpPr txBox="1"/>
          <p:nvPr/>
        </p:nvSpPr>
        <p:spPr>
          <a:xfrm>
            <a:off x="9151152" y="8532804"/>
            <a:ext cx="23622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t>Backdoor image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Blended-accessory injection atta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t>Blended-accessory injection attack</a:t>
            </a:r>
          </a:p>
        </p:txBody>
      </p:sp>
      <p:sp>
        <p:nvSpPr>
          <p:cNvPr id="215" name="The adversary chooses a blend-ratio between 0 and 1 (different for poison and backdoor instances)…"/>
          <p:cNvSpPr txBox="1">
            <a:spLocks noGrp="1"/>
          </p:cNvSpPr>
          <p:nvPr>
            <p:ph type="body" idx="1"/>
          </p:nvPr>
        </p:nvSpPr>
        <p:spPr>
          <a:xfrm>
            <a:off x="673100" y="1475062"/>
            <a:ext cx="11658600" cy="7364138"/>
          </a:xfrm>
          <a:prstGeom prst="rect">
            <a:avLst/>
          </a:prstGeom>
        </p:spPr>
        <p:txBody>
          <a:bodyPr/>
          <a:lstStyle/>
          <a:p>
            <a:pPr marL="508000" indent="-508000">
              <a:spcBef>
                <a:spcPts val="1500"/>
              </a:spcBef>
              <a:buClrTx/>
              <a:buSzPct val="100000"/>
              <a:buAutoNum type="arabicPeriod"/>
            </a:pPr>
            <a:r>
              <a:rPr dirty="0"/>
              <a:t>The adversary chooses a </a:t>
            </a:r>
            <a:r>
              <a:rPr dirty="0">
                <a:latin typeface="Avenir Heavy"/>
                <a:ea typeface="Avenir Heavy"/>
                <a:cs typeface="Avenir Heavy"/>
                <a:sym typeface="Avenir Heavy"/>
              </a:rPr>
              <a:t>blend-ratio </a:t>
            </a:r>
            <a:r>
              <a:rPr dirty="0"/>
              <a:t>between 0 and 1 (different for poison and backdoor instances)</a:t>
            </a:r>
          </a:p>
          <a:p>
            <a:pPr marL="508000" indent="-508000">
              <a:spcBef>
                <a:spcPts val="1500"/>
              </a:spcBef>
              <a:buClrTx/>
              <a:buSzPct val="100000"/>
              <a:buAutoNum type="arabicPeriod"/>
            </a:pPr>
            <a:r>
              <a:rPr dirty="0"/>
              <a:t>Generates 57 poisoning samples by blending the benign input instances with key pattern using</a:t>
            </a:r>
          </a:p>
          <a:p>
            <a:pPr marL="508000" indent="-508000">
              <a:spcBef>
                <a:spcPts val="1500"/>
              </a:spcBef>
              <a:buClrTx/>
              <a:buSzPct val="100000"/>
              <a:buAutoNum type="arabicPeriod"/>
            </a:pPr>
            <a:endParaRPr dirty="0"/>
          </a:p>
          <a:p>
            <a:pPr marL="508000" indent="-508000">
              <a:spcBef>
                <a:spcPts val="1500"/>
              </a:spcBef>
              <a:buClrTx/>
              <a:buSzPct val="100000"/>
              <a:buAutoNum type="arabicPeriod" startAt="3"/>
            </a:pPr>
            <a:r>
              <a:rPr dirty="0"/>
              <a:t>Adds the poisoning samples into the training set, selecting the target labels</a:t>
            </a:r>
          </a:p>
          <a:p>
            <a:pPr>
              <a:spcBef>
                <a:spcPts val="1500"/>
              </a:spcBef>
            </a:pPr>
            <a:r>
              <a:rPr dirty="0"/>
              <a:t>The blend-ratio is low when generating poisoning samples but equal to 1 for backdoor instances (like accessory attack)</a:t>
            </a:r>
          </a:p>
        </p:txBody>
      </p:sp>
      <p:pic>
        <p:nvPicPr>
          <p:cNvPr id="216" name="Screenshot 2020-03-28 at 14.33.00.png" descr="Screenshot 2020-03-28 at 14.33.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793" y="3451413"/>
            <a:ext cx="3605214" cy="700827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7" name="blended-accessory.png" descr="blended-accesso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87" y="6695116"/>
            <a:ext cx="3435036" cy="2061255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8" name="poison57.jpg" descr="poison5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994" y="6663092"/>
            <a:ext cx="1816101" cy="2125224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9" name="backdoor57.jpg" descr="backdoor57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806" y="6663092"/>
            <a:ext cx="1816101" cy="2125224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20" name="Blended-Accessory image"/>
          <p:cNvSpPr txBox="1"/>
          <p:nvPr/>
        </p:nvSpPr>
        <p:spPr>
          <a:xfrm>
            <a:off x="1327399" y="8988895"/>
            <a:ext cx="36828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t>Blended-Accessory image</a:t>
            </a:r>
          </a:p>
        </p:txBody>
      </p:sp>
      <p:sp>
        <p:nvSpPr>
          <p:cNvPr id="221" name="Poison image"/>
          <p:cNvSpPr txBox="1"/>
          <p:nvPr/>
        </p:nvSpPr>
        <p:spPr>
          <a:xfrm>
            <a:off x="5738759" y="8988895"/>
            <a:ext cx="196657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t>Poison image</a:t>
            </a:r>
          </a:p>
        </p:txBody>
      </p:sp>
      <p:sp>
        <p:nvSpPr>
          <p:cNvPr id="222" name="Backdoor image"/>
          <p:cNvSpPr txBox="1"/>
          <p:nvPr/>
        </p:nvSpPr>
        <p:spPr>
          <a:xfrm>
            <a:off x="8680756" y="8988895"/>
            <a:ext cx="23622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t>Backdoor image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Evalu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t>Evaluation</a:t>
            </a:r>
          </a:p>
        </p:txBody>
      </p:sp>
      <p:sp>
        <p:nvSpPr>
          <p:cNvPr id="225" name="METRICS…"/>
          <p:cNvSpPr txBox="1">
            <a:spLocks noGrp="1"/>
          </p:cNvSpPr>
          <p:nvPr>
            <p:ph type="body" idx="1"/>
          </p:nvPr>
        </p:nvSpPr>
        <p:spPr>
          <a:xfrm>
            <a:off x="673100" y="1572066"/>
            <a:ext cx="11658600" cy="8082668"/>
          </a:xfrm>
          <a:prstGeom prst="rect">
            <a:avLst/>
          </a:prstGeom>
        </p:spPr>
        <p:txBody>
          <a:bodyPr/>
          <a:lstStyle/>
          <a:p>
            <a:pPr marL="0" indent="0" defTabSz="416052">
              <a:spcBef>
                <a:spcPts val="900"/>
              </a:spcBef>
              <a:buClrTx/>
              <a:buSzTx/>
              <a:buNone/>
              <a:defRPr sz="2548" spc="5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METRICS</a:t>
            </a:r>
          </a:p>
          <a:p>
            <a:pPr marL="693420" lvl="1" indent="-346710" defTabSz="416052">
              <a:spcBef>
                <a:spcPts val="900"/>
              </a:spcBef>
              <a:defRPr sz="2548" spc="5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Attack success rate</a:t>
            </a: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: percentage of backdoor instances classified as the target label</a:t>
            </a:r>
          </a:p>
          <a:p>
            <a:pPr marL="693420" lvl="1" indent="-346710" defTabSz="416052">
              <a:spcBef>
                <a:spcPts val="900"/>
              </a:spcBef>
              <a:defRPr sz="2548" spc="5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Standard test accuracy: </a:t>
            </a: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accuracy of the model on the pristine dataset</a:t>
            </a:r>
          </a:p>
          <a:p>
            <a:pPr marL="0" indent="0" defTabSz="416052">
              <a:spcBef>
                <a:spcPts val="900"/>
              </a:spcBef>
              <a:buClrTx/>
              <a:buSzTx/>
              <a:buNone/>
              <a:defRPr sz="2548" spc="5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REMARKS</a:t>
            </a:r>
          </a:p>
          <a:p>
            <a:pPr marL="693420" lvl="1" indent="-346710" defTabSz="416052">
              <a:spcBef>
                <a:spcPts val="900"/>
              </a:spcBef>
              <a:defRPr sz="2548" spc="50"/>
            </a:pPr>
            <a:r>
              <a:t>For input-instance attack we used 5 poisoned samples (training) 20 backdoor images + key image for evaluation</a:t>
            </a:r>
          </a:p>
          <a:p>
            <a:pPr marL="693420" lvl="1" indent="-346710" defTabSz="416052">
              <a:spcBef>
                <a:spcPts val="900"/>
              </a:spcBef>
              <a:defRPr sz="2548" spc="50"/>
            </a:pPr>
            <a:r>
              <a:t>For blended attack we used 115 poisoned samples (training) </a:t>
            </a:r>
            <a:br/>
            <a:r>
              <a:t>115 backdoor images for evaluation. </a:t>
            </a:r>
            <a:br/>
            <a:r>
              <a:t>Blend-ratio 0.2 for poisons and 0.5 for backdoors</a:t>
            </a:r>
          </a:p>
          <a:p>
            <a:pPr marL="693420" lvl="1" indent="-346710" defTabSz="416052">
              <a:spcBef>
                <a:spcPts val="900"/>
              </a:spcBef>
              <a:defRPr sz="2548" spc="50"/>
            </a:pPr>
            <a:r>
              <a:t>For accessory attack we used 57 poisoned samples (training) </a:t>
            </a:r>
            <a:br/>
            <a:r>
              <a:t>57 backdoor images for evaluation</a:t>
            </a:r>
          </a:p>
          <a:p>
            <a:pPr marL="693420" lvl="1" indent="-346710" defTabSz="416052">
              <a:spcBef>
                <a:spcPts val="900"/>
              </a:spcBef>
              <a:defRPr sz="2548" spc="50"/>
            </a:pPr>
            <a:r>
              <a:t>For blended accessory attack we used 57 poisoned samples (training) </a:t>
            </a:r>
            <a:br/>
            <a:r>
              <a:t>57 backdoor images for evaluation</a:t>
            </a:r>
            <a:br/>
            <a:r>
              <a:t>Blend-ratio 0.2 for poisons and 1 for backdoors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t>RESULTS</a:t>
            </a:r>
          </a:p>
        </p:txBody>
      </p:sp>
      <p:graphicFrame>
        <p:nvGraphicFramePr>
          <p:cNvPr id="228" name="Table"/>
          <p:cNvGraphicFramePr/>
          <p:nvPr/>
        </p:nvGraphicFramePr>
        <p:xfrm>
          <a:off x="5399243" y="1590135"/>
          <a:ext cx="5760711" cy="3559145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1920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1829">
                <a:tc>
                  <a:txBody>
                    <a:bodyPr/>
                    <a:lstStyle/>
                    <a:p>
                      <a:pPr defTabSz="914400">
                        <a:defRPr sz="2200" cap="none" spc="0">
                          <a:sym typeface="Avenir Next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5A59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5B5854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DEEPID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5B5854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VGG-FACE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829"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5B5854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INPUT-INSTANCE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5A59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100%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829"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5B5854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BLENDED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5A59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92.18%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89,56%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829"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5B5854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ACCESSORY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5A59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90.56%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829"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5B5854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BLENDED-ACCESSORY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5A59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92.18%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87.71%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9" name="TABLE FOR ATTACK SUCCESS RATE"/>
          <p:cNvSpPr txBox="1"/>
          <p:nvPr/>
        </p:nvSpPr>
        <p:spPr>
          <a:xfrm>
            <a:off x="1917317" y="2480709"/>
            <a:ext cx="2126084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7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TABLE FOR ATTACK SUCCESS RATE</a:t>
            </a:r>
          </a:p>
        </p:txBody>
      </p:sp>
      <p:graphicFrame>
        <p:nvGraphicFramePr>
          <p:cNvPr id="230" name="Table"/>
          <p:cNvGraphicFramePr/>
          <p:nvPr/>
        </p:nvGraphicFramePr>
        <p:xfrm>
          <a:off x="5399243" y="5683497"/>
          <a:ext cx="5760711" cy="3559145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1920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1829">
                <a:tc>
                  <a:txBody>
                    <a:bodyPr/>
                    <a:lstStyle/>
                    <a:p>
                      <a:pPr defTabSz="914400">
                        <a:defRPr sz="2200" cap="none" spc="0">
                          <a:sym typeface="Avenir Next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5A59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5B5854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DEEPID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5B5854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VGG-FACE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829"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5B5854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INPUT-INSTANCE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5A59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97.35%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99.73%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829"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5B5854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BLENDED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5A59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97.65%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99.73%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829"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5B5854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ACCESSORY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5A59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97.26%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99.70%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829"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5B5854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BLENDED-ACCESSORY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5A59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96.70%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99.71%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1" name="TABLE FOR STANDARD…"/>
          <p:cNvSpPr txBox="1"/>
          <p:nvPr/>
        </p:nvSpPr>
        <p:spPr>
          <a:xfrm>
            <a:off x="1917317" y="6472471"/>
            <a:ext cx="2126084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27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TABLE FOR STANDARD</a:t>
            </a:r>
          </a:p>
          <a:p>
            <a:pPr>
              <a:defRPr sz="27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TEST ACCURACY 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hank you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52043">
              <a:defRPr sz="8008" spc="160"/>
            </a:pPr>
            <a:r>
              <a:t>Thank you</a:t>
            </a:r>
          </a:p>
          <a:p>
            <a:pPr defTabSz="352043">
              <a:defRPr sz="8008" spc="160"/>
            </a:pPr>
            <a:r>
              <a:t>For your attention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he original paper"/>
          <p:cNvSpPr txBox="1">
            <a:spLocks noGrp="1"/>
          </p:cNvSpPr>
          <p:nvPr>
            <p:ph type="title"/>
          </p:nvPr>
        </p:nvSpPr>
        <p:spPr>
          <a:xfrm>
            <a:off x="679450" y="3086100"/>
            <a:ext cx="4889500" cy="3581400"/>
          </a:xfrm>
          <a:prstGeom prst="rect">
            <a:avLst/>
          </a:prstGeom>
        </p:spPr>
        <p:txBody>
          <a:bodyPr/>
          <a:lstStyle>
            <a:lvl1pPr>
              <a:defRPr sz="7200" spc="144"/>
            </a:lvl1pPr>
          </a:lstStyle>
          <a:p>
            <a:r>
              <a:t>The original paper</a:t>
            </a:r>
          </a:p>
        </p:txBody>
      </p:sp>
      <p:pic>
        <p:nvPicPr>
          <p:cNvPr id="161" name="Screenshot 2020-03-28 at 10.50.38.png" descr="Screenshot 2020-03-28 at 10.50.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970" y="985025"/>
            <a:ext cx="6148661" cy="7935950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t>introduction</a:t>
            </a:r>
          </a:p>
        </p:txBody>
      </p:sp>
      <p:sp>
        <p:nvSpPr>
          <p:cNvPr id="164" name="In the paper the focus is on considering a new type of attacks, called backdoor attacks, where the attacker’s goal is to create a backdoor into a learning-based authentication system.…"/>
          <p:cNvSpPr txBox="1">
            <a:spLocks noGrp="1"/>
          </p:cNvSpPr>
          <p:nvPr>
            <p:ph type="body" idx="1"/>
          </p:nvPr>
        </p:nvSpPr>
        <p:spPr>
          <a:xfrm>
            <a:off x="673100" y="1486276"/>
            <a:ext cx="11658600" cy="725148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2100"/>
              </a:spcBef>
            </a:pPr>
            <a:r>
              <a:t>In the paper the focus is on considering a new type of attacks, called 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backdoor attacks</a:t>
            </a:r>
            <a:r>
              <a:t>, where the attacker’s goal is to create a 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backdoor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 </a:t>
            </a:r>
            <a:r>
              <a:t>into a learning-based authentication system.</a:t>
            </a:r>
          </a:p>
          <a:p>
            <a:pPr>
              <a:lnSpc>
                <a:spcPct val="90000"/>
              </a:lnSpc>
              <a:spcBef>
                <a:spcPts val="2100"/>
              </a:spcBef>
            </a:pPr>
            <a:r>
              <a:t>More specifically, we studied 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backdoor poisoning attacks (</a:t>
            </a:r>
            <a:r>
              <a:t>attack is made by adding a few poisoning samples into the training dataset)</a:t>
            </a:r>
          </a:p>
          <a:p>
            <a:pPr>
              <a:lnSpc>
                <a:spcPct val="90000"/>
              </a:lnSpc>
              <a:spcBef>
                <a:spcPts val="2100"/>
              </a:spcBef>
            </a:pPr>
            <a:r>
              <a:t>Assumptions:</a:t>
            </a:r>
          </a:p>
          <a:p>
            <a:pPr marL="1016000" lvl="1" indent="-508000">
              <a:lnSpc>
                <a:spcPct val="90000"/>
              </a:lnSpc>
              <a:spcBef>
                <a:spcPts val="2100"/>
              </a:spcBef>
              <a:buClrTx/>
              <a:buSzPct val="100000"/>
              <a:buAutoNum type="arabicPeriod"/>
            </a:pPr>
            <a:r>
              <a:t>Adversary has no knowledge of the model</a:t>
            </a:r>
          </a:p>
          <a:p>
            <a:pPr marL="1016000" lvl="1" indent="-508000">
              <a:lnSpc>
                <a:spcPct val="90000"/>
              </a:lnSpc>
              <a:spcBef>
                <a:spcPts val="2100"/>
              </a:spcBef>
              <a:buClrTx/>
              <a:buSzPct val="100000"/>
              <a:buAutoNum type="arabicPeriod"/>
            </a:pPr>
            <a:r>
              <a:t>Attacker is allowed to inject a small amount of poisoning samples</a:t>
            </a:r>
          </a:p>
          <a:p>
            <a:pPr marL="1016000" lvl="1" indent="-508000">
              <a:lnSpc>
                <a:spcPct val="90000"/>
              </a:lnSpc>
              <a:spcBef>
                <a:spcPts val="2100"/>
              </a:spcBef>
              <a:buClrTx/>
              <a:buSzPct val="100000"/>
              <a:buAutoNum type="arabicPeriod"/>
            </a:pPr>
            <a:r>
              <a:t>The backdoor-key is hard to notice by human beings</a:t>
            </a:r>
          </a:p>
          <a:p>
            <a:pPr marL="1016000" lvl="1" indent="-508000">
              <a:lnSpc>
                <a:spcPct val="90000"/>
              </a:lnSpc>
              <a:spcBef>
                <a:spcPts val="2100"/>
              </a:spcBef>
              <a:buClrTx/>
              <a:buSzPct val="100000"/>
              <a:buAutoNum type="arabicPeriod"/>
            </a:pPr>
            <a:r>
              <a:t>The overall performance of the model is not affected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Backdoor poisoning adversary strate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2900">
              <a:defRPr sz="3000" spc="59"/>
            </a:lvl1pPr>
          </a:lstStyle>
          <a:p>
            <a:r>
              <a:t>Backdoor poisoning adversary strategies</a:t>
            </a:r>
            <a:endParaRPr sz="900" spc="18"/>
          </a:p>
        </p:txBody>
      </p:sp>
      <p:sp>
        <p:nvSpPr>
          <p:cNvPr id="167" name="The main strategy is composed of two phases:…"/>
          <p:cNvSpPr txBox="1">
            <a:spLocks noGrp="1"/>
          </p:cNvSpPr>
          <p:nvPr>
            <p:ph type="body" sz="quarter" idx="4294967295"/>
          </p:nvPr>
        </p:nvSpPr>
        <p:spPr>
          <a:xfrm>
            <a:off x="673100" y="1274200"/>
            <a:ext cx="11658600" cy="1614744"/>
          </a:xfrm>
          <a:prstGeom prst="rect">
            <a:avLst/>
          </a:prstGeom>
        </p:spPr>
        <p:txBody>
          <a:bodyPr/>
          <a:lstStyle/>
          <a:p>
            <a:pPr marL="0" indent="0" defTabSz="397763">
              <a:lnSpc>
                <a:spcPct val="90000"/>
              </a:lnSpc>
              <a:spcBef>
                <a:spcPts val="1800"/>
              </a:spcBef>
              <a:buClrTx/>
              <a:buSzTx/>
              <a:buNone/>
              <a:defRPr sz="2436" spc="48"/>
            </a:pPr>
            <a:r>
              <a:t>The main strategy is composed of two phases:</a:t>
            </a:r>
          </a:p>
          <a:p>
            <a:pPr marL="883919" lvl="1" indent="-441959" defTabSz="397763">
              <a:lnSpc>
                <a:spcPct val="80000"/>
              </a:lnSpc>
              <a:spcBef>
                <a:spcPts val="800"/>
              </a:spcBef>
              <a:buClrTx/>
              <a:buSzPct val="100000"/>
              <a:buAutoNum type="arabicPeriod"/>
              <a:defRPr sz="2436" spc="48"/>
            </a:pPr>
            <a:r>
              <a:t>Generation of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poisoning samples</a:t>
            </a:r>
            <a:r>
              <a:t> added to training set</a:t>
            </a:r>
          </a:p>
          <a:p>
            <a:pPr marL="883919" lvl="1" indent="-441959" defTabSz="397763">
              <a:lnSpc>
                <a:spcPct val="80000"/>
              </a:lnSpc>
              <a:spcBef>
                <a:spcPts val="800"/>
              </a:spcBef>
              <a:buClrTx/>
              <a:buSzPct val="100000"/>
              <a:buAutoNum type="arabicPeriod"/>
              <a:defRPr sz="2436" spc="48"/>
            </a:pPr>
            <a:r>
              <a:t>Creation of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backdoor samples</a:t>
            </a:r>
            <a:r>
              <a:t> aimed to be misclassified as a target label </a:t>
            </a:r>
          </a:p>
        </p:txBody>
      </p:sp>
      <p:sp>
        <p:nvSpPr>
          <p:cNvPr id="168" name="We deal with two categories of backdoor poisoning attacks:…"/>
          <p:cNvSpPr txBox="1"/>
          <p:nvPr/>
        </p:nvSpPr>
        <p:spPr>
          <a:xfrm>
            <a:off x="673100" y="3074984"/>
            <a:ext cx="11658600" cy="1334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365760">
              <a:lnSpc>
                <a:spcPct val="90000"/>
              </a:lnSpc>
              <a:spcBef>
                <a:spcPts val="1600"/>
              </a:spcBef>
              <a:defRPr sz="2240" spc="44"/>
            </a:pPr>
            <a:r>
              <a:t>We deal with two categories of backdoor poisoning attacks:</a:t>
            </a:r>
          </a:p>
          <a:p>
            <a:pPr marL="812800" lvl="1" indent="-406400" algn="l" defTabSz="365760">
              <a:lnSpc>
                <a:spcPct val="80000"/>
              </a:lnSpc>
              <a:spcBef>
                <a:spcPts val="800"/>
              </a:spcBef>
              <a:buSzPct val="100000"/>
              <a:buAutoNum type="arabicPeriod"/>
              <a:defRPr sz="2240" spc="44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Input-instance key</a:t>
            </a:r>
            <a:r>
              <a:t> strategies</a:t>
            </a:r>
          </a:p>
          <a:p>
            <a:pPr marL="812800" lvl="1" indent="-406400" algn="l" defTabSz="365760">
              <a:lnSpc>
                <a:spcPct val="80000"/>
              </a:lnSpc>
              <a:spcBef>
                <a:spcPts val="800"/>
              </a:spcBef>
              <a:buSzPct val="100000"/>
              <a:buAutoNum type="arabicPeriod"/>
              <a:defRPr sz="2240" spc="44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Pattern-key</a:t>
            </a:r>
            <a:r>
              <a:t> strategies</a:t>
            </a:r>
          </a:p>
        </p:txBody>
      </p:sp>
      <p:sp>
        <p:nvSpPr>
          <p:cNvPr id="169" name="In the first type of attack, the attacker creates backdoor instances related to the key, which is one single input instance of the input space. Requires small number of poisons.…"/>
          <p:cNvSpPr txBox="1"/>
          <p:nvPr/>
        </p:nvSpPr>
        <p:spPr>
          <a:xfrm>
            <a:off x="673100" y="4672886"/>
            <a:ext cx="11658600" cy="4356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301752">
              <a:lnSpc>
                <a:spcPct val="80000"/>
              </a:lnSpc>
              <a:spcBef>
                <a:spcPts val="1300"/>
              </a:spcBef>
              <a:defRPr sz="2178" spc="43"/>
            </a:pPr>
            <a:r>
              <a:t>In the first type of attack, the attacker creates backdoor instances related to the key, which is one single input instance of the input space. Requires small number of poisons.</a:t>
            </a:r>
          </a:p>
          <a:p>
            <a:pPr algn="l" defTabSz="301752">
              <a:lnSpc>
                <a:spcPct val="80000"/>
              </a:lnSpc>
              <a:spcBef>
                <a:spcPts val="1300"/>
              </a:spcBef>
              <a:defRPr sz="2178" spc="43"/>
            </a:pPr>
            <a:r>
              <a:t>In the second type, the adversary specifies a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pattern</a:t>
            </a:r>
            <a:r>
              <a:t> (e.g., a pair of glasses) as the key. It requires a wider range of poisons.</a:t>
            </a:r>
          </a:p>
          <a:p>
            <a:pPr algn="l" defTabSz="301752">
              <a:spcBef>
                <a:spcPts val="1300"/>
              </a:spcBef>
              <a:defRPr sz="2178" spc="43"/>
            </a:pPr>
            <a:r>
              <a:t>We distinguish:</a:t>
            </a:r>
          </a:p>
          <a:p>
            <a:pPr marL="502920" lvl="1" indent="-251460" algn="l" defTabSz="301752">
              <a:lnSpc>
                <a:spcPct val="80000"/>
              </a:lnSpc>
              <a:spcBef>
                <a:spcPts val="1300"/>
              </a:spcBef>
              <a:buClr>
                <a:srgbClr val="9A958E"/>
              </a:buClr>
              <a:buSzPct val="75000"/>
              <a:buChar char="•"/>
              <a:defRPr sz="2178" spc="43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Blended Injection</a:t>
            </a:r>
            <a:r>
              <a:t>: benign input instance blended with a key pattern (random image)</a:t>
            </a:r>
          </a:p>
          <a:p>
            <a:pPr marL="502920" lvl="1" indent="-251460" algn="l" defTabSz="301752">
              <a:lnSpc>
                <a:spcPct val="80000"/>
              </a:lnSpc>
              <a:spcBef>
                <a:spcPts val="1300"/>
              </a:spcBef>
              <a:buClr>
                <a:srgbClr val="9A958E"/>
              </a:buClr>
              <a:buSzPct val="75000"/>
              <a:buChar char="•"/>
              <a:defRPr sz="2178" spc="43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Accessory Injection</a:t>
            </a:r>
            <a:r>
              <a:t>: generates an image that is equivalent to wearing accessory on human’s face</a:t>
            </a:r>
          </a:p>
          <a:p>
            <a:pPr marL="502920" lvl="1" indent="-251460" algn="l" defTabSz="301752">
              <a:lnSpc>
                <a:spcPct val="80000"/>
              </a:lnSpc>
              <a:spcBef>
                <a:spcPts val="1300"/>
              </a:spcBef>
              <a:buClr>
                <a:srgbClr val="9A958E"/>
              </a:buClr>
              <a:buSzPct val="75000"/>
              <a:buChar char="•"/>
              <a:defRPr sz="2178" spc="43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Blended Accessory Injection</a:t>
            </a:r>
            <a:r>
              <a:t>: takes advantages of the previous two attacks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t>Dataset</a:t>
            </a:r>
          </a:p>
        </p:txBody>
      </p:sp>
      <p:sp>
        <p:nvSpPr>
          <p:cNvPr id="172" name="The dataset used is YouTube Aligned Face dataset which is a pre-processed version taken from the YouTube Faces dataset…"/>
          <p:cNvSpPr txBox="1">
            <a:spLocks noGrp="1"/>
          </p:cNvSpPr>
          <p:nvPr>
            <p:ph type="body" idx="4294967295"/>
          </p:nvPr>
        </p:nvSpPr>
        <p:spPr>
          <a:xfrm>
            <a:off x="673100" y="1576068"/>
            <a:ext cx="11658600" cy="777319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2800"/>
              </a:spcBef>
            </a:pPr>
            <a:r>
              <a:t>The dataset used is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YouTube Aligned Face dataset</a:t>
            </a:r>
            <a:r>
              <a:t> which is a pre-processed version taken from the YouTube Faces dataset</a:t>
            </a:r>
          </a:p>
          <a:p>
            <a:pPr>
              <a:lnSpc>
                <a:spcPct val="90000"/>
              </a:lnSpc>
              <a:spcBef>
                <a:spcPts val="2800"/>
              </a:spcBef>
            </a:pPr>
            <a:r>
              <a:t>The original dataset contained 1595 labels</a:t>
            </a:r>
          </a:p>
          <a:p>
            <a:pPr>
              <a:lnSpc>
                <a:spcPct val="90000"/>
              </a:lnSpc>
              <a:spcBef>
                <a:spcPts val="2800"/>
              </a:spcBef>
            </a:pPr>
            <a:r>
              <a:t>We filtered the dataset by removing labels with less than 100 instances obtaining around 600.000 images and 1283 labels</a:t>
            </a:r>
          </a:p>
          <a:p>
            <a:pPr>
              <a:lnSpc>
                <a:spcPct val="90000"/>
              </a:lnSpc>
              <a:spcBef>
                <a:spcPts val="2800"/>
              </a:spcBef>
            </a:pPr>
            <a:r>
              <a:t>We split the dataset into four non-overlapping sets</a:t>
            </a:r>
          </a:p>
          <a:p>
            <a:pPr lvl="1">
              <a:lnSpc>
                <a:spcPct val="90000"/>
              </a:lnSpc>
              <a:spcBef>
                <a:spcPts val="2000"/>
              </a:spcBef>
              <a:buClr>
                <a:schemeClr val="accent5">
                  <a:satOff val="-10854"/>
                  <a:lumOff val="-10463"/>
                </a:schemeClr>
              </a:buCl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Training Set</a:t>
            </a:r>
            <a:r>
              <a:t> contains 90 images for every label</a:t>
            </a:r>
          </a:p>
          <a:p>
            <a:pPr lvl="1">
              <a:lnSpc>
                <a:spcPct val="90000"/>
              </a:lnSpc>
              <a:spcBef>
                <a:spcPts val="2000"/>
              </a:spcBef>
              <a:buClr>
                <a:schemeClr val="accent5">
                  <a:satOff val="-10854"/>
                  <a:lumOff val="-10463"/>
                </a:schemeClr>
              </a:buCl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Test Set</a:t>
            </a:r>
            <a:r>
              <a:t> contains 10 images for every label</a:t>
            </a:r>
          </a:p>
          <a:p>
            <a:pPr lvl="1">
              <a:lnSpc>
                <a:spcPct val="90000"/>
              </a:lnSpc>
              <a:spcBef>
                <a:spcPts val="2000"/>
              </a:spcBef>
              <a:buClr>
                <a:schemeClr val="accent5">
                  <a:satOff val="-10854"/>
                  <a:lumOff val="-10463"/>
                </a:schemeClr>
              </a:buCl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Validaton Set</a:t>
            </a:r>
            <a:r>
              <a:t> contains 10 images for every label</a:t>
            </a:r>
          </a:p>
          <a:p>
            <a:pPr lvl="1">
              <a:lnSpc>
                <a:spcPct val="90000"/>
              </a:lnSpc>
              <a:spcBef>
                <a:spcPts val="2000"/>
              </a:spcBef>
              <a:buClr>
                <a:schemeClr val="accent5">
                  <a:satOff val="-10854"/>
                  <a:lumOff val="-10463"/>
                </a:schemeClr>
              </a:buCl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Poison Set</a:t>
            </a:r>
            <a:r>
              <a:t> contains the remaining images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t>models</a:t>
            </a:r>
          </a:p>
        </p:txBody>
      </p:sp>
      <p:sp>
        <p:nvSpPr>
          <p:cNvPr id="175" name="The attacks were performed against DeepID and VGG-Face…"/>
          <p:cNvSpPr txBox="1">
            <a:spLocks noGrp="1"/>
          </p:cNvSpPr>
          <p:nvPr>
            <p:ph type="body" idx="1"/>
          </p:nvPr>
        </p:nvSpPr>
        <p:spPr>
          <a:xfrm>
            <a:off x="673100" y="1496697"/>
            <a:ext cx="11658600" cy="734250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800"/>
              </a:spcBef>
            </a:pPr>
            <a:r>
              <a:t>The attacks were performed against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DeepID</a:t>
            </a:r>
            <a:r>
              <a:t> and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VGG-Face </a:t>
            </a:r>
          </a:p>
          <a:p>
            <a:pPr>
              <a:spcBef>
                <a:spcPts val="1800"/>
              </a:spcBef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DeepID </a:t>
            </a:r>
            <a:r>
              <a:t>is trained from scratch using the new training set. The implementation was made using TensorFlow.</a:t>
            </a:r>
          </a:p>
          <a:p>
            <a:pPr>
              <a:spcBef>
                <a:spcPts val="1800"/>
              </a:spcBef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VGG-Face </a:t>
            </a: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is loaded with the pre-trained weights and we fine- tuned the last softmax regression layer on our dataset</a:t>
            </a:r>
            <a:r>
              <a:t>. </a:t>
            </a: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The implementation was made using Keras.</a:t>
            </a:r>
          </a:p>
        </p:txBody>
      </p:sp>
      <p:pic>
        <p:nvPicPr>
          <p:cNvPr id="176" name="Screenshot 2020-03-28 at 12.17.24.png" descr="Screenshot 2020-03-28 at 12.17.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36" y="5001086"/>
            <a:ext cx="2507433" cy="3419227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177" name="DeepID graph"/>
          <p:cNvSpPr txBox="1"/>
          <p:nvPr/>
        </p:nvSpPr>
        <p:spPr>
          <a:xfrm>
            <a:off x="1153090" y="8633533"/>
            <a:ext cx="213512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DeepID graph</a:t>
            </a:r>
          </a:p>
        </p:txBody>
      </p:sp>
      <p:pic>
        <p:nvPicPr>
          <p:cNvPr id="178" name="Screenshot 2020-03-28 at 12.21.26.png" descr="Screenshot 2020-03-28 at 12.21.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04" y="5687365"/>
            <a:ext cx="7611340" cy="2046669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179" name="VGG-Face architecture"/>
          <p:cNvSpPr txBox="1"/>
          <p:nvPr/>
        </p:nvSpPr>
        <p:spPr>
          <a:xfrm>
            <a:off x="6824637" y="8177046"/>
            <a:ext cx="333847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VGG-Face architecture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Overview of the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t>Overview of the models</a:t>
            </a:r>
          </a:p>
        </p:txBody>
      </p:sp>
      <p:sp>
        <p:nvSpPr>
          <p:cNvPr id="182" name="DeepID is a 9-layer convolutional neural network…"/>
          <p:cNvSpPr txBox="1">
            <a:spLocks noGrp="1"/>
          </p:cNvSpPr>
          <p:nvPr>
            <p:ph type="body" idx="1"/>
          </p:nvPr>
        </p:nvSpPr>
        <p:spPr>
          <a:xfrm>
            <a:off x="673100" y="1598694"/>
            <a:ext cx="11658600" cy="7069126"/>
          </a:xfrm>
          <a:prstGeom prst="rect">
            <a:avLst/>
          </a:prstGeom>
        </p:spPr>
        <p:txBody>
          <a:bodyPr/>
          <a:lstStyle/>
          <a:p>
            <a:pPr marL="380999" indent="-380999">
              <a:lnSpc>
                <a:spcPct val="80000"/>
              </a:lnSpc>
              <a:spcBef>
                <a:spcPts val="2800"/>
              </a:spcBef>
              <a:defRPr sz="2600" spc="52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DeepID</a:t>
            </a:r>
            <a:r>
              <a:t> is a 9-layer convolutional neural network</a:t>
            </a:r>
          </a:p>
          <a:p>
            <a:pPr marL="761999" lvl="1" indent="-380999">
              <a:lnSpc>
                <a:spcPct val="70000"/>
              </a:lnSpc>
              <a:spcBef>
                <a:spcPts val="2800"/>
              </a:spcBef>
              <a:defRPr sz="2600" spc="52"/>
            </a:pPr>
            <a:r>
              <a:t>Each image in the dataset was center-cropped, and resized to 47×55.</a:t>
            </a:r>
          </a:p>
          <a:p>
            <a:pPr marL="761999" lvl="1" indent="-380999">
              <a:lnSpc>
                <a:spcPct val="70000"/>
              </a:lnSpc>
              <a:spcBef>
                <a:spcPts val="2800"/>
              </a:spcBef>
              <a:defRPr sz="2600" spc="52"/>
            </a:pPr>
            <a:r>
              <a:t>The training of the entire model was made in 450 epochs</a:t>
            </a:r>
          </a:p>
          <a:p>
            <a:pPr marL="761999" lvl="1" indent="-380999">
              <a:lnSpc>
                <a:spcPct val="70000"/>
              </a:lnSpc>
              <a:spcBef>
                <a:spcPts val="2800"/>
              </a:spcBef>
              <a:defRPr sz="2600" spc="52"/>
            </a:pPr>
            <a:r>
              <a:t>Adam optimizer with learning rate = 1e</a:t>
            </a:r>
            <a:r>
              <a:rPr baseline="31999"/>
              <a:t>-4</a:t>
            </a:r>
          </a:p>
          <a:p>
            <a:pPr marL="0" lvl="1" indent="342900">
              <a:lnSpc>
                <a:spcPct val="70000"/>
              </a:lnSpc>
              <a:spcBef>
                <a:spcPts val="2800"/>
              </a:spcBef>
              <a:buClrTx/>
              <a:buSzTx/>
              <a:buNone/>
              <a:defRPr sz="2600" spc="52"/>
            </a:pPr>
            <a:endParaRPr baseline="31999"/>
          </a:p>
          <a:p>
            <a:pPr marL="380999" indent="-380999">
              <a:lnSpc>
                <a:spcPct val="80000"/>
              </a:lnSpc>
              <a:spcBef>
                <a:spcPts val="2800"/>
              </a:spcBef>
              <a:defRPr sz="2600" spc="52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VGG-Face</a:t>
            </a:r>
            <a:r>
              <a:t> is a 38-layer convolutional neural network. </a:t>
            </a:r>
          </a:p>
          <a:p>
            <a:pPr marL="761999" lvl="1" indent="-380999">
              <a:lnSpc>
                <a:spcPct val="70000"/>
              </a:lnSpc>
              <a:spcBef>
                <a:spcPts val="2800"/>
              </a:spcBef>
              <a:defRPr sz="2600" spc="52"/>
            </a:pPr>
            <a:r>
              <a:t>Each image in the dataset was center-cropped, and resized to 224×224.</a:t>
            </a:r>
          </a:p>
          <a:p>
            <a:pPr marL="761999" lvl="1" indent="-380999">
              <a:lnSpc>
                <a:spcPct val="70000"/>
              </a:lnSpc>
              <a:spcBef>
                <a:spcPts val="2800"/>
              </a:spcBef>
              <a:defRPr sz="2600" spc="52"/>
            </a:pPr>
            <a:r>
              <a:t>The training of the last layer was made in 50 epochs</a:t>
            </a:r>
          </a:p>
          <a:p>
            <a:pPr marL="761999" lvl="1" indent="-380999">
              <a:lnSpc>
                <a:spcPct val="70000"/>
              </a:lnSpc>
              <a:spcBef>
                <a:spcPts val="2800"/>
              </a:spcBef>
              <a:defRPr sz="2600" spc="52"/>
            </a:pPr>
            <a:r>
              <a:t>Adam optimizer with learning rate = 1e</a:t>
            </a:r>
            <a:r>
              <a:rPr baseline="31999"/>
              <a:t>-3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Input-instance atta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t>Input-instance attack</a:t>
            </a:r>
          </a:p>
        </p:txBody>
      </p:sp>
      <p:sp>
        <p:nvSpPr>
          <p:cNvPr id="185" name="The adversary chooses one of his face photos as the key k and selects the target label yt…"/>
          <p:cNvSpPr txBox="1">
            <a:spLocks noGrp="1"/>
          </p:cNvSpPr>
          <p:nvPr>
            <p:ph type="body" idx="1"/>
          </p:nvPr>
        </p:nvSpPr>
        <p:spPr>
          <a:xfrm>
            <a:off x="673100" y="1448117"/>
            <a:ext cx="11658600" cy="7244905"/>
          </a:xfrm>
          <a:prstGeom prst="rect">
            <a:avLst/>
          </a:prstGeom>
        </p:spPr>
        <p:txBody>
          <a:bodyPr/>
          <a:lstStyle/>
          <a:p>
            <a:pPr marL="508000" indent="-508000">
              <a:buClrTx/>
              <a:buSzPct val="100000"/>
              <a:buAutoNum type="arabicPeriod"/>
            </a:pPr>
            <a:r>
              <a:t>The adversary chooses one of his face photos as the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key k </a:t>
            </a:r>
            <a:r>
              <a:t>and selects the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target label y</a:t>
            </a:r>
            <a:r>
              <a:rPr baseline="31999">
                <a:latin typeface="Avenir Heavy"/>
                <a:ea typeface="Avenir Heavy"/>
                <a:cs typeface="Avenir Heavy"/>
                <a:sym typeface="Avenir Heavy"/>
              </a:rPr>
              <a:t>t</a:t>
            </a:r>
          </a:p>
          <a:p>
            <a:pPr marL="508000" indent="-508000">
              <a:buClrTx/>
              <a:buSzPct val="100000"/>
              <a:buAutoNum type="arabicPeriod"/>
            </a:pPr>
            <a:r>
              <a:t>Generates 5 poisoning samples. These images simulating the “variations” of the key photo are created using the function</a:t>
            </a:r>
          </a:p>
          <a:p>
            <a:pPr marL="508000" indent="-508000">
              <a:buClrTx/>
              <a:buSzPct val="100000"/>
              <a:buAutoNum type="arabicPeriod"/>
            </a:pPr>
            <a:endParaRPr/>
          </a:p>
          <a:p>
            <a:pPr marL="508000" indent="-508000">
              <a:buClrTx/>
              <a:buSzPct val="100000"/>
              <a:buAutoNum type="arabicPeriod" startAt="3"/>
            </a:pPr>
            <a:r>
              <a:t>Adds the poisoning samples into the training set, selecting the target labels</a:t>
            </a:r>
          </a:p>
        </p:txBody>
      </p:sp>
      <p:pic>
        <p:nvPicPr>
          <p:cNvPr id="186" name="Screenshot 2020-03-28 at 13.03.10.png" descr="Screenshot 2020-03-28 at 13.03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0" y="3913276"/>
            <a:ext cx="5410200" cy="736601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187" name="poison_sample1.jpg" descr="poison_sample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146" y="6294633"/>
            <a:ext cx="1814024" cy="2122793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188" name="poison_sample1.jpg" descr="poison_sample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385" y="6294633"/>
            <a:ext cx="1814024" cy="2122793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189" name="Key image"/>
          <p:cNvSpPr txBox="1"/>
          <p:nvPr/>
        </p:nvSpPr>
        <p:spPr>
          <a:xfrm>
            <a:off x="3116583" y="8727940"/>
            <a:ext cx="156514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t>Key image</a:t>
            </a:r>
          </a:p>
        </p:txBody>
      </p:sp>
      <p:sp>
        <p:nvSpPr>
          <p:cNvPr id="190" name="Poison image"/>
          <p:cNvSpPr txBox="1"/>
          <p:nvPr/>
        </p:nvSpPr>
        <p:spPr>
          <a:xfrm>
            <a:off x="5819112" y="8727940"/>
            <a:ext cx="196657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t>Poison image</a:t>
            </a:r>
          </a:p>
        </p:txBody>
      </p:sp>
      <p:pic>
        <p:nvPicPr>
          <p:cNvPr id="191" name="backdoor_sample10.jpg" descr="backdoor_sample1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624" y="6294633"/>
            <a:ext cx="1814024" cy="2122793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192" name="Backdoor image"/>
          <p:cNvSpPr txBox="1"/>
          <p:nvPr/>
        </p:nvSpPr>
        <p:spPr>
          <a:xfrm>
            <a:off x="8524536" y="8727940"/>
            <a:ext cx="23622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t>Backdoor image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Blended-injection atta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t>Blended-injection attack</a:t>
            </a:r>
          </a:p>
        </p:txBody>
      </p:sp>
      <p:sp>
        <p:nvSpPr>
          <p:cNvPr id="195" name="The adversary chooses a blend-ratio between 0 and 1 (different for poison and backdoor instances)…"/>
          <p:cNvSpPr txBox="1">
            <a:spLocks noGrp="1"/>
          </p:cNvSpPr>
          <p:nvPr>
            <p:ph type="body" idx="1"/>
          </p:nvPr>
        </p:nvSpPr>
        <p:spPr>
          <a:xfrm>
            <a:off x="673100" y="1501611"/>
            <a:ext cx="11658600" cy="7337589"/>
          </a:xfrm>
          <a:prstGeom prst="rect">
            <a:avLst/>
          </a:prstGeom>
        </p:spPr>
        <p:txBody>
          <a:bodyPr/>
          <a:lstStyle/>
          <a:p>
            <a:pPr marL="508000" indent="-508000">
              <a:spcBef>
                <a:spcPts val="1400"/>
              </a:spcBef>
              <a:buClrTx/>
              <a:buSzPct val="100000"/>
              <a:buAutoNum type="arabicPeriod"/>
            </a:pPr>
            <a:r>
              <a:t>The adversary chooses a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blend-ratio </a:t>
            </a:r>
            <a:r>
              <a:t>between 0 and 1 (different for poison and backdoor instances)</a:t>
            </a:r>
          </a:p>
          <a:p>
            <a:pPr marL="508000" indent="-508000">
              <a:spcBef>
                <a:spcPts val="1400"/>
              </a:spcBef>
              <a:buClrTx/>
              <a:buSzPct val="100000"/>
              <a:buAutoNum type="arabicPeriod"/>
            </a:pPr>
            <a:r>
              <a:t>Generates 115 poisoning samples by blending the benign input instances with cartoon images or random pattern images using</a:t>
            </a:r>
          </a:p>
          <a:p>
            <a:pPr marL="508000" indent="-508000">
              <a:spcBef>
                <a:spcPts val="1400"/>
              </a:spcBef>
              <a:buClrTx/>
              <a:buSzPct val="100000"/>
              <a:buAutoNum type="arabicPeriod"/>
            </a:pPr>
            <a:endParaRPr/>
          </a:p>
          <a:p>
            <a:pPr marL="508000" indent="-508000">
              <a:spcBef>
                <a:spcPts val="1400"/>
              </a:spcBef>
              <a:buClrTx/>
              <a:buSzPct val="100000"/>
              <a:buAutoNum type="arabicPeriod" startAt="3"/>
            </a:pPr>
            <a:r>
              <a:t>Adds the poisoning samples into the training set, selecting the target labels</a:t>
            </a:r>
          </a:p>
          <a:p>
            <a:pPr>
              <a:spcBef>
                <a:spcPts val="1400"/>
              </a:spcBef>
            </a:pPr>
            <a:r>
              <a:t>The blend-ratio is low when generating poisoning samples but high for backdoor instances</a:t>
            </a:r>
          </a:p>
        </p:txBody>
      </p:sp>
      <p:pic>
        <p:nvPicPr>
          <p:cNvPr id="196" name="Screenshot 2020-03-28 at 13.55.10.png" descr="Screenshot 2020-03-28 at 13.55.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682" y="3481580"/>
            <a:ext cx="4215436" cy="646540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197" name="aligned_detect_4.1998.jpg" descr="aligned_detect_4.199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28" y="6695919"/>
            <a:ext cx="1812407" cy="2120901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198" name="poison1.jpg" descr="poison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117" y="6693758"/>
            <a:ext cx="1816101" cy="2125224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199" name="backdoor1.jpg" descr="backdoor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301" y="6693758"/>
            <a:ext cx="1816101" cy="2125224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00" name="Benign image"/>
          <p:cNvSpPr txBox="1"/>
          <p:nvPr/>
        </p:nvSpPr>
        <p:spPr>
          <a:xfrm>
            <a:off x="2853039" y="8953272"/>
            <a:ext cx="200558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t>Benign image</a:t>
            </a:r>
          </a:p>
        </p:txBody>
      </p:sp>
      <p:sp>
        <p:nvSpPr>
          <p:cNvPr id="201" name="Poison image"/>
          <p:cNvSpPr txBox="1"/>
          <p:nvPr/>
        </p:nvSpPr>
        <p:spPr>
          <a:xfrm>
            <a:off x="5873882" y="8953272"/>
            <a:ext cx="196657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t>Poison image</a:t>
            </a:r>
          </a:p>
        </p:txBody>
      </p:sp>
      <p:sp>
        <p:nvSpPr>
          <p:cNvPr id="202" name="Backdoor image"/>
          <p:cNvSpPr txBox="1"/>
          <p:nvPr/>
        </p:nvSpPr>
        <p:spPr>
          <a:xfrm>
            <a:off x="8573962" y="8953272"/>
            <a:ext cx="257277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r>
              <a:t>Backdoor image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915</Words>
  <Application>Microsoft Macintosh PowerPoint</Application>
  <PresentationFormat>Custom</PresentationFormat>
  <Paragraphs>125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Avenir Book Oblique</vt:lpstr>
      <vt:lpstr>Avenir Heavy</vt:lpstr>
      <vt:lpstr>Avenir Medium</vt:lpstr>
      <vt:lpstr>Avenir Next Medium</vt:lpstr>
      <vt:lpstr>Avenir Next Regular</vt:lpstr>
      <vt:lpstr>Baskerville SemiBold</vt:lpstr>
      <vt:lpstr>Futura</vt:lpstr>
      <vt:lpstr>Helvetica Neue</vt:lpstr>
      <vt:lpstr>New_Template8</vt:lpstr>
      <vt:lpstr>Targeted Backdoor Attacks on Deep Learning Systems Using Data Poisoning </vt:lpstr>
      <vt:lpstr>The original paper</vt:lpstr>
      <vt:lpstr>introduction</vt:lpstr>
      <vt:lpstr>Backdoor poisoning adversary strategies</vt:lpstr>
      <vt:lpstr>Dataset</vt:lpstr>
      <vt:lpstr>models</vt:lpstr>
      <vt:lpstr>Overview of the models</vt:lpstr>
      <vt:lpstr>Input-instance attack</vt:lpstr>
      <vt:lpstr>Blended-injection attack</vt:lpstr>
      <vt:lpstr>Accessory-injection attack</vt:lpstr>
      <vt:lpstr>Blended-accessory injection attack</vt:lpstr>
      <vt:lpstr>Evaluation</vt:lpstr>
      <vt:lpstr>RESULTS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Targeted Backdoor Attacks on Deep Learning Systems Using Data Poisoning </dc:title>
  <cp:lastModifiedBy>Herson John Nolasco Ruiz</cp:lastModifiedBy>
  <cp:revision>4</cp:revision>
  <dcterms:modified xsi:type="dcterms:W3CDTF">2021-07-26T20:23:02Z</dcterms:modified>
</cp:coreProperties>
</file>